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8"/>
  </p:notesMasterIdLst>
  <p:sldIdLst>
    <p:sldId id="256" r:id="rId3"/>
    <p:sldId id="499" r:id="rId4"/>
    <p:sldId id="293" r:id="rId5"/>
    <p:sldId id="294" r:id="rId6"/>
    <p:sldId id="497" r:id="rId7"/>
    <p:sldId id="489" r:id="rId8"/>
    <p:sldId id="498" r:id="rId9"/>
    <p:sldId id="496" r:id="rId10"/>
    <p:sldId id="494" r:id="rId11"/>
    <p:sldId id="500" r:id="rId12"/>
    <p:sldId id="488" r:id="rId13"/>
    <p:sldId id="493" r:id="rId14"/>
    <p:sldId id="491" r:id="rId15"/>
    <p:sldId id="501" r:id="rId16"/>
    <p:sldId id="4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cw\AppData\Local\Microsoft\Windows\INetCache\Content.Outlook\PAKSFOS3\Figur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cw\AppData\Local\Microsoft\Windows\INetCache\Content.Outlook\PAKSFOS3\Figure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000"/>
              <a:t>Number</a:t>
            </a:r>
            <a:r>
              <a:rPr lang="en-US" altLang="zh-TW" sz="2000" baseline="0"/>
              <a:t> of Seizures</a:t>
            </a:r>
            <a:endParaRPr lang="zh-TW" alt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951229762680698E-2"/>
          <c:y val="7.9944779116465858E-2"/>
          <c:w val="0.91201672246605547"/>
          <c:h val="0.823683513581886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工作表1!$C$1</c:f>
              <c:strCache>
                <c:ptCount val="1"/>
                <c:pt idx="0">
                  <c:v>Number of articles(*1,000)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51.853000000000002</c:v>
                </c:pt>
                <c:pt idx="1">
                  <c:v>87.578999999999994</c:v>
                </c:pt>
                <c:pt idx="2">
                  <c:v>315.17700000000002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2-497F-A989-D548BA6BD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9"/>
        <c:overlap val="-27"/>
        <c:axId val="951375648"/>
        <c:axId val="951372320"/>
      </c:barChar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Number of cases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D2-497F-A989-D548BA6BD0D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D2-497F-A989-D548BA6BD0D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D2-497F-A989-D548BA6BD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232</c:v>
                </c:pt>
                <c:pt idx="1">
                  <c:v>326</c:v>
                </c:pt>
                <c:pt idx="2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2-497F-A989-D548BA6BD0D5}"/>
            </c:ext>
          </c:extLst>
        </c:ser>
        <c:ser>
          <c:idx val="2"/>
          <c:order val="1"/>
          <c:tx>
            <c:v>11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5-2BD2-497F-A989-D548BA6BD0D5}"/>
            </c:ext>
          </c:extLst>
        </c:ser>
        <c:ser>
          <c:idx val="3"/>
          <c:order val="2"/>
          <c:tx>
            <c:v>22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6-2BD2-497F-A989-D548BA6BD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9088752"/>
        <c:axId val="721423792"/>
      </c:barChart>
      <c:catAx>
        <c:axId val="9513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1372320"/>
        <c:crosses val="autoZero"/>
        <c:auto val="1"/>
        <c:lblAlgn val="ctr"/>
        <c:lblOffset val="100"/>
        <c:noMultiLvlLbl val="0"/>
      </c:catAx>
      <c:valAx>
        <c:axId val="951372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1375648"/>
        <c:crosses val="autoZero"/>
        <c:crossBetween val="between"/>
      </c:valAx>
      <c:valAx>
        <c:axId val="72142379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989088752"/>
        <c:crosses val="max"/>
        <c:crossBetween val="between"/>
      </c:valAx>
      <c:catAx>
        <c:axId val="98908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1423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64642086598507"/>
          <c:y val="0.96429015775040217"/>
          <c:w val="0.47946978710830396"/>
          <c:h val="3.103503703542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83109421881877E-2"/>
          <c:y val="0.12663011548684061"/>
          <c:w val="0.87724874193069102"/>
          <c:h val="0.76113518753697984"/>
        </c:manualLayout>
      </c:layout>
      <c:barChart>
        <c:barDir val="col"/>
        <c:grouping val="clustered"/>
        <c:varyColors val="0"/>
        <c:ser>
          <c:idx val="2"/>
          <c:order val="1"/>
          <c:tx>
            <c:v>11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F7C6-4779-88A4-4CFE7B1CA105}"/>
            </c:ext>
          </c:extLst>
        </c:ser>
        <c:ser>
          <c:idx val="3"/>
          <c:order val="2"/>
          <c:tx>
            <c:v>22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1-F7C6-4779-88A4-4CFE7B1CA105}"/>
            </c:ext>
          </c:extLst>
        </c:ser>
        <c:ser>
          <c:idx val="1"/>
          <c:order val="3"/>
          <c:tx>
            <c:strRef>
              <c:f>工作表1!$C$1</c:f>
              <c:strCache>
                <c:ptCount val="1"/>
                <c:pt idx="0">
                  <c:v>Average values per case (*k USD)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23.7</c:v>
                </c:pt>
                <c:pt idx="1">
                  <c:v>64.400000000000006</c:v>
                </c:pt>
                <c:pt idx="2">
                  <c:v>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C6-4779-88A4-4CFE7B1CA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7"/>
        <c:axId val="476023040"/>
        <c:axId val="476023872"/>
      </c:barChar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Average articles per case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223</c:v>
                </c:pt>
                <c:pt idx="1">
                  <c:v>268</c:v>
                </c:pt>
                <c:pt idx="2">
                  <c:v>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C6-4779-88A4-4CFE7B1CA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8"/>
        <c:overlap val="-27"/>
        <c:axId val="735513664"/>
        <c:axId val="735512000"/>
      </c:barChart>
      <c:valAx>
        <c:axId val="4760238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6023040"/>
        <c:crosses val="max"/>
        <c:crossBetween val="between"/>
      </c:valAx>
      <c:catAx>
        <c:axId val="4760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6023872"/>
        <c:crosses val="autoZero"/>
        <c:auto val="1"/>
        <c:lblAlgn val="ctr"/>
        <c:lblOffset val="100"/>
        <c:noMultiLvlLbl val="0"/>
      </c:catAx>
      <c:valAx>
        <c:axId val="735512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35513664"/>
        <c:crosses val="autoZero"/>
        <c:crossBetween val="between"/>
      </c:valAx>
      <c:catAx>
        <c:axId val="73551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5512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843262050859135"/>
          <c:y val="0.94864934620172225"/>
          <c:w val="0.43134746776078109"/>
          <c:h val="4.8477908931273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E9DF8-D56B-4A2A-96AF-7E6784E8D36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EDED6-A3E4-4DF9-877D-A37E6A28D9D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27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E0DD-02A2-41A8-9444-76C203A7BB24}" type="slidenum">
              <a:rPr lang="en-US" altLang="ja-JP" smtClean="0"/>
              <a:pPr/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477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E0DD-02A2-41A8-9444-76C203A7BB24}" type="slidenum">
              <a:rPr lang="en-US" altLang="ja-JP" smtClean="0"/>
              <a:pPr/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01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706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4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476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183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481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389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980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725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92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GB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altLang="zh-TW"/>
              <a:t>Click to edit Master subtitle style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组合 11"/>
          <p:cNvGrpSpPr/>
          <p:nvPr userDrawn="1"/>
        </p:nvGrpSpPr>
        <p:grpSpPr>
          <a:xfrm>
            <a:off x="949096" y="3446549"/>
            <a:ext cx="10293803" cy="109452"/>
            <a:chOff x="538843" y="2563318"/>
            <a:chExt cx="5906926" cy="109452"/>
          </a:xfrm>
        </p:grpSpPr>
        <p:cxnSp>
          <p:nvCxnSpPr>
            <p:cNvPr id="16" name="直接连接符 12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2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GB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b="1" kern="120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组合 11"/>
          <p:cNvGrpSpPr/>
          <p:nvPr userDrawn="1"/>
        </p:nvGrpSpPr>
        <p:grpSpPr>
          <a:xfrm>
            <a:off x="949096" y="1635962"/>
            <a:ext cx="10293803" cy="109452"/>
            <a:chOff x="538843" y="2563318"/>
            <a:chExt cx="5906926" cy="109452"/>
          </a:xfrm>
        </p:grpSpPr>
        <p:cxnSp>
          <p:nvCxnSpPr>
            <p:cNvPr id="12" name="直接连接符 12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8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3456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92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GB" altLang="zh-TW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lang="zh-TW" altLang="en-US" sz="24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altLang="zh-TW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组合 11"/>
          <p:cNvGrpSpPr/>
          <p:nvPr userDrawn="1"/>
        </p:nvGrpSpPr>
        <p:grpSpPr>
          <a:xfrm>
            <a:off x="1059997" y="4453023"/>
            <a:ext cx="10293803" cy="109452"/>
            <a:chOff x="538843" y="2563318"/>
            <a:chExt cx="5906926" cy="109452"/>
          </a:xfrm>
        </p:grpSpPr>
        <p:cxnSp>
          <p:nvCxnSpPr>
            <p:cNvPr id="11" name="直接连接符 12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5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2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GB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lang="zh-TW" altLang="en-US" sz="2400" b="1" kern="120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zh-TW" altLang="en-US" sz="24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TW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TW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TW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TW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TW"/>
              <a:t>Fifth level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组合 11"/>
          <p:cNvGrpSpPr/>
          <p:nvPr userDrawn="1"/>
        </p:nvGrpSpPr>
        <p:grpSpPr>
          <a:xfrm>
            <a:off x="1059997" y="1593978"/>
            <a:ext cx="10293803" cy="109452"/>
            <a:chOff x="538843" y="2563318"/>
            <a:chExt cx="5906926" cy="109452"/>
          </a:xfrm>
        </p:grpSpPr>
        <p:cxnSp>
          <p:nvCxnSpPr>
            <p:cNvPr id="12" name="直接连接符 12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4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rgbClr val="92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TW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lang="zh-TW" altLang="en-US" sz="24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zh-TW" altLang="en-US" sz="24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3" name="组合 11"/>
          <p:cNvGrpSpPr/>
          <p:nvPr userDrawn="1"/>
        </p:nvGrpSpPr>
        <p:grpSpPr>
          <a:xfrm>
            <a:off x="949096" y="1571711"/>
            <a:ext cx="10293803" cy="109452"/>
            <a:chOff x="538843" y="2563318"/>
            <a:chExt cx="5906926" cy="109452"/>
          </a:xfrm>
        </p:grpSpPr>
        <p:cxnSp>
          <p:nvCxnSpPr>
            <p:cNvPr id="14" name="直接连接符 12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5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4400" b="1" kern="1200" dirty="0" smtClean="0">
                <a:solidFill>
                  <a:srgbClr val="92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TW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059997" y="1581236"/>
            <a:ext cx="10293803" cy="109452"/>
            <a:chOff x="538843" y="2563318"/>
            <a:chExt cx="5906926" cy="10945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1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33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lang="zh-TW" altLang="en-US" sz="24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zh-TW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zh-TW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zh-TW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zh-TW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zh-TW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lang="zh-TW" altLang="en-US" sz="2400" b="1" kern="120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zh-TW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388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altLang="zh-TW"/>
              <a:t>Click icon to add picture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lang="zh-TW" altLang="en-US" sz="2400" b="1" kern="120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zh-TW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46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-1" y="0"/>
            <a:ext cx="12191999" cy="6356350"/>
            <a:chOff x="-1" y="0"/>
            <a:chExt cx="12191999" cy="6356350"/>
          </a:xfrm>
        </p:grpSpPr>
        <p:sp>
          <p:nvSpPr>
            <p:cNvPr id="8" name="矩形 7"/>
            <p:cNvSpPr/>
            <p:nvPr userDrawn="1"/>
          </p:nvSpPr>
          <p:spPr>
            <a:xfrm>
              <a:off x="-1" y="0"/>
              <a:ext cx="12191999" cy="3795586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rgbClr val="254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548640" y="548640"/>
              <a:ext cx="11064240" cy="5807710"/>
            </a:xfrm>
            <a:prstGeom prst="rect">
              <a:avLst/>
            </a:prstGeom>
            <a:solidFill>
              <a:srgbClr val="F6F4F7"/>
            </a:solidFill>
            <a:ln>
              <a:noFill/>
            </a:ln>
            <a:effectLst>
              <a:outerShdw blurRad="571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4400" b="1" kern="1200" dirty="0" smtClean="0">
                <a:solidFill>
                  <a:srgbClr val="92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TW"/>
              <a:t>Click to edit Master title style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组合 11"/>
          <p:cNvGrpSpPr/>
          <p:nvPr userDrawn="1"/>
        </p:nvGrpSpPr>
        <p:grpSpPr>
          <a:xfrm>
            <a:off x="933858" y="1601359"/>
            <a:ext cx="10293803" cy="109452"/>
            <a:chOff x="538843" y="2563318"/>
            <a:chExt cx="5906926" cy="109452"/>
          </a:xfrm>
        </p:grpSpPr>
        <p:cxnSp>
          <p:nvCxnSpPr>
            <p:cNvPr id="11" name="直接连接符 12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2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lang="zh-TW" altLang="en-US" sz="2400" b="1" kern="120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4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95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953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35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17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020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301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520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ECB08F-8400-4AED-B3C5-1EE0EB49D134}" type="datetimeFigureOut">
              <a:rPr lang="en-SG" smtClean="0"/>
              <a:t>17/2/2025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2A644-81D4-4E61-968D-C325BED64E7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1833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01A1-CC2F-449C-BE47-61FD1801863C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1C17-EF14-42EA-B4B3-8161DDE493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正方形/長方形 23">
            <a:extLst>
              <a:ext uri="{FF2B5EF4-FFF2-40B4-BE49-F238E27FC236}">
                <a16:creationId xmlns:a16="http://schemas.microsoft.com/office/drawing/2014/main" id="{BC0B4254-1F74-2AE6-55C2-19AD46F343C3}"/>
              </a:ext>
            </a:extLst>
          </p:cNvPr>
          <p:cNvSpPr>
            <a:spLocks/>
          </p:cNvSpPr>
          <p:nvPr userDrawn="1"/>
        </p:nvSpPr>
        <p:spPr>
          <a:xfrm flipH="1">
            <a:off x="-2" y="6055241"/>
            <a:ext cx="12192002" cy="802759"/>
          </a:xfrm>
          <a:custGeom>
            <a:avLst/>
            <a:gdLst>
              <a:gd name="connsiteX0" fmla="*/ 0 w 3267075"/>
              <a:gd name="connsiteY0" fmla="*/ 0 h 757275"/>
              <a:gd name="connsiteX1" fmla="*/ 3267075 w 3267075"/>
              <a:gd name="connsiteY1" fmla="*/ 0 h 757275"/>
              <a:gd name="connsiteX2" fmla="*/ 3267075 w 3267075"/>
              <a:gd name="connsiteY2" fmla="*/ 757275 h 757275"/>
              <a:gd name="connsiteX3" fmla="*/ 0 w 3267075"/>
              <a:gd name="connsiteY3" fmla="*/ 757275 h 757275"/>
              <a:gd name="connsiteX4" fmla="*/ 0 w 3267075"/>
              <a:gd name="connsiteY4" fmla="*/ 0 h 757275"/>
              <a:gd name="connsiteX0" fmla="*/ 0 w 3267075"/>
              <a:gd name="connsiteY0" fmla="*/ 0 h 757275"/>
              <a:gd name="connsiteX1" fmla="*/ 3267075 w 3267075"/>
              <a:gd name="connsiteY1" fmla="*/ 247650 h 757275"/>
              <a:gd name="connsiteX2" fmla="*/ 3267075 w 3267075"/>
              <a:gd name="connsiteY2" fmla="*/ 757275 h 757275"/>
              <a:gd name="connsiteX3" fmla="*/ 0 w 3267075"/>
              <a:gd name="connsiteY3" fmla="*/ 757275 h 757275"/>
              <a:gd name="connsiteX4" fmla="*/ 0 w 3267075"/>
              <a:gd name="connsiteY4" fmla="*/ 0 h 757275"/>
              <a:gd name="connsiteX0" fmla="*/ 0 w 3267075"/>
              <a:gd name="connsiteY0" fmla="*/ 0 h 801078"/>
              <a:gd name="connsiteX1" fmla="*/ 3267075 w 3267075"/>
              <a:gd name="connsiteY1" fmla="*/ 291453 h 801078"/>
              <a:gd name="connsiteX2" fmla="*/ 3267075 w 3267075"/>
              <a:gd name="connsiteY2" fmla="*/ 801078 h 801078"/>
              <a:gd name="connsiteX3" fmla="*/ 0 w 3267075"/>
              <a:gd name="connsiteY3" fmla="*/ 801078 h 801078"/>
              <a:gd name="connsiteX4" fmla="*/ 0 w 3267075"/>
              <a:gd name="connsiteY4" fmla="*/ 0 h 801078"/>
              <a:gd name="connsiteX0" fmla="*/ 0 w 3267075"/>
              <a:gd name="connsiteY0" fmla="*/ 0 h 801078"/>
              <a:gd name="connsiteX1" fmla="*/ 3267075 w 3267075"/>
              <a:gd name="connsiteY1" fmla="*/ 515387 h 801078"/>
              <a:gd name="connsiteX2" fmla="*/ 3267075 w 3267075"/>
              <a:gd name="connsiteY2" fmla="*/ 801078 h 801078"/>
              <a:gd name="connsiteX3" fmla="*/ 0 w 3267075"/>
              <a:gd name="connsiteY3" fmla="*/ 801078 h 801078"/>
              <a:gd name="connsiteX4" fmla="*/ 0 w 3267075"/>
              <a:gd name="connsiteY4" fmla="*/ 0 h 801078"/>
              <a:gd name="connsiteX0" fmla="*/ 0 w 3267075"/>
              <a:gd name="connsiteY0" fmla="*/ 0 h 1016046"/>
              <a:gd name="connsiteX1" fmla="*/ 3267075 w 3267075"/>
              <a:gd name="connsiteY1" fmla="*/ 730355 h 1016046"/>
              <a:gd name="connsiteX2" fmla="*/ 3267075 w 3267075"/>
              <a:gd name="connsiteY2" fmla="*/ 1016046 h 1016046"/>
              <a:gd name="connsiteX3" fmla="*/ 0 w 3267075"/>
              <a:gd name="connsiteY3" fmla="*/ 1016046 h 1016046"/>
              <a:gd name="connsiteX4" fmla="*/ 0 w 3267075"/>
              <a:gd name="connsiteY4" fmla="*/ 0 h 1016046"/>
              <a:gd name="connsiteX0" fmla="*/ 851 w 3267075"/>
              <a:gd name="connsiteY0" fmla="*/ 0 h 959318"/>
              <a:gd name="connsiteX1" fmla="*/ 3267075 w 3267075"/>
              <a:gd name="connsiteY1" fmla="*/ 673627 h 959318"/>
              <a:gd name="connsiteX2" fmla="*/ 3267075 w 3267075"/>
              <a:gd name="connsiteY2" fmla="*/ 959318 h 959318"/>
              <a:gd name="connsiteX3" fmla="*/ 0 w 3267075"/>
              <a:gd name="connsiteY3" fmla="*/ 959318 h 959318"/>
              <a:gd name="connsiteX4" fmla="*/ 851 w 3267075"/>
              <a:gd name="connsiteY4" fmla="*/ 0 h 959318"/>
              <a:gd name="connsiteX0" fmla="*/ 851 w 3267075"/>
              <a:gd name="connsiteY0" fmla="*/ 0 h 938418"/>
              <a:gd name="connsiteX1" fmla="*/ 3267075 w 3267075"/>
              <a:gd name="connsiteY1" fmla="*/ 652727 h 938418"/>
              <a:gd name="connsiteX2" fmla="*/ 3267075 w 3267075"/>
              <a:gd name="connsiteY2" fmla="*/ 938418 h 938418"/>
              <a:gd name="connsiteX3" fmla="*/ 0 w 3267075"/>
              <a:gd name="connsiteY3" fmla="*/ 938418 h 938418"/>
              <a:gd name="connsiteX4" fmla="*/ 851 w 3267075"/>
              <a:gd name="connsiteY4" fmla="*/ 0 h 938418"/>
              <a:gd name="connsiteX0" fmla="*/ 81 w 3267156"/>
              <a:gd name="connsiteY0" fmla="*/ 0 h 935433"/>
              <a:gd name="connsiteX1" fmla="*/ 3267156 w 3267156"/>
              <a:gd name="connsiteY1" fmla="*/ 649742 h 935433"/>
              <a:gd name="connsiteX2" fmla="*/ 3267156 w 3267156"/>
              <a:gd name="connsiteY2" fmla="*/ 935433 h 935433"/>
              <a:gd name="connsiteX3" fmla="*/ 81 w 3267156"/>
              <a:gd name="connsiteY3" fmla="*/ 935433 h 935433"/>
              <a:gd name="connsiteX4" fmla="*/ 81 w 3267156"/>
              <a:gd name="connsiteY4" fmla="*/ 0 h 935433"/>
              <a:gd name="connsiteX0" fmla="*/ 81 w 3267156"/>
              <a:gd name="connsiteY0" fmla="*/ 0 h 935433"/>
              <a:gd name="connsiteX1" fmla="*/ 3267156 w 3267156"/>
              <a:gd name="connsiteY1" fmla="*/ 609189 h 935433"/>
              <a:gd name="connsiteX2" fmla="*/ 3267156 w 3267156"/>
              <a:gd name="connsiteY2" fmla="*/ 935433 h 935433"/>
              <a:gd name="connsiteX3" fmla="*/ 81 w 3267156"/>
              <a:gd name="connsiteY3" fmla="*/ 935433 h 935433"/>
              <a:gd name="connsiteX4" fmla="*/ 81 w 3267156"/>
              <a:gd name="connsiteY4" fmla="*/ 0 h 9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156" h="935433">
                <a:moveTo>
                  <a:pt x="81" y="0"/>
                </a:moveTo>
                <a:lnTo>
                  <a:pt x="3267156" y="609189"/>
                </a:lnTo>
                <a:lnTo>
                  <a:pt x="3267156" y="935433"/>
                </a:lnTo>
                <a:lnTo>
                  <a:pt x="81" y="935433"/>
                </a:lnTo>
                <a:cubicBezTo>
                  <a:pt x="365" y="615660"/>
                  <a:pt x="-203" y="319773"/>
                  <a:pt x="81" y="0"/>
                </a:cubicBezTo>
                <a:close/>
              </a:path>
            </a:pathLst>
          </a:custGeom>
          <a:solidFill>
            <a:srgbClr val="AE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D8D5572-5D6C-7977-55C5-B7A4DC4750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" y="6047667"/>
            <a:ext cx="800358" cy="6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BAAA17-BFF1-4D82-B38B-D71CF176B4B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2" name="正方形/長方形 23">
            <a:extLst>
              <a:ext uri="{FF2B5EF4-FFF2-40B4-BE49-F238E27FC236}">
                <a16:creationId xmlns:a16="http://schemas.microsoft.com/office/drawing/2014/main" id="{0028FCA7-D994-5A2E-32BE-87D5EFAE436C}"/>
              </a:ext>
            </a:extLst>
          </p:cNvPr>
          <p:cNvSpPr>
            <a:spLocks/>
          </p:cNvSpPr>
          <p:nvPr userDrawn="1"/>
        </p:nvSpPr>
        <p:spPr>
          <a:xfrm flipH="1">
            <a:off x="-2" y="6055242"/>
            <a:ext cx="12192002" cy="802759"/>
          </a:xfrm>
          <a:custGeom>
            <a:avLst/>
            <a:gdLst>
              <a:gd name="connsiteX0" fmla="*/ 0 w 3267075"/>
              <a:gd name="connsiteY0" fmla="*/ 0 h 757275"/>
              <a:gd name="connsiteX1" fmla="*/ 3267075 w 3267075"/>
              <a:gd name="connsiteY1" fmla="*/ 0 h 757275"/>
              <a:gd name="connsiteX2" fmla="*/ 3267075 w 3267075"/>
              <a:gd name="connsiteY2" fmla="*/ 757275 h 757275"/>
              <a:gd name="connsiteX3" fmla="*/ 0 w 3267075"/>
              <a:gd name="connsiteY3" fmla="*/ 757275 h 757275"/>
              <a:gd name="connsiteX4" fmla="*/ 0 w 3267075"/>
              <a:gd name="connsiteY4" fmla="*/ 0 h 757275"/>
              <a:gd name="connsiteX0" fmla="*/ 0 w 3267075"/>
              <a:gd name="connsiteY0" fmla="*/ 0 h 757275"/>
              <a:gd name="connsiteX1" fmla="*/ 3267075 w 3267075"/>
              <a:gd name="connsiteY1" fmla="*/ 247650 h 757275"/>
              <a:gd name="connsiteX2" fmla="*/ 3267075 w 3267075"/>
              <a:gd name="connsiteY2" fmla="*/ 757275 h 757275"/>
              <a:gd name="connsiteX3" fmla="*/ 0 w 3267075"/>
              <a:gd name="connsiteY3" fmla="*/ 757275 h 757275"/>
              <a:gd name="connsiteX4" fmla="*/ 0 w 3267075"/>
              <a:gd name="connsiteY4" fmla="*/ 0 h 757275"/>
              <a:gd name="connsiteX0" fmla="*/ 0 w 3267075"/>
              <a:gd name="connsiteY0" fmla="*/ 0 h 801078"/>
              <a:gd name="connsiteX1" fmla="*/ 3267075 w 3267075"/>
              <a:gd name="connsiteY1" fmla="*/ 291453 h 801078"/>
              <a:gd name="connsiteX2" fmla="*/ 3267075 w 3267075"/>
              <a:gd name="connsiteY2" fmla="*/ 801078 h 801078"/>
              <a:gd name="connsiteX3" fmla="*/ 0 w 3267075"/>
              <a:gd name="connsiteY3" fmla="*/ 801078 h 801078"/>
              <a:gd name="connsiteX4" fmla="*/ 0 w 3267075"/>
              <a:gd name="connsiteY4" fmla="*/ 0 h 801078"/>
              <a:gd name="connsiteX0" fmla="*/ 0 w 3267075"/>
              <a:gd name="connsiteY0" fmla="*/ 0 h 801078"/>
              <a:gd name="connsiteX1" fmla="*/ 3267075 w 3267075"/>
              <a:gd name="connsiteY1" fmla="*/ 515387 h 801078"/>
              <a:gd name="connsiteX2" fmla="*/ 3267075 w 3267075"/>
              <a:gd name="connsiteY2" fmla="*/ 801078 h 801078"/>
              <a:gd name="connsiteX3" fmla="*/ 0 w 3267075"/>
              <a:gd name="connsiteY3" fmla="*/ 801078 h 801078"/>
              <a:gd name="connsiteX4" fmla="*/ 0 w 3267075"/>
              <a:gd name="connsiteY4" fmla="*/ 0 h 801078"/>
              <a:gd name="connsiteX0" fmla="*/ 0 w 3267075"/>
              <a:gd name="connsiteY0" fmla="*/ 0 h 1016046"/>
              <a:gd name="connsiteX1" fmla="*/ 3267075 w 3267075"/>
              <a:gd name="connsiteY1" fmla="*/ 730355 h 1016046"/>
              <a:gd name="connsiteX2" fmla="*/ 3267075 w 3267075"/>
              <a:gd name="connsiteY2" fmla="*/ 1016046 h 1016046"/>
              <a:gd name="connsiteX3" fmla="*/ 0 w 3267075"/>
              <a:gd name="connsiteY3" fmla="*/ 1016046 h 1016046"/>
              <a:gd name="connsiteX4" fmla="*/ 0 w 3267075"/>
              <a:gd name="connsiteY4" fmla="*/ 0 h 1016046"/>
              <a:gd name="connsiteX0" fmla="*/ 851 w 3267075"/>
              <a:gd name="connsiteY0" fmla="*/ 0 h 959318"/>
              <a:gd name="connsiteX1" fmla="*/ 3267075 w 3267075"/>
              <a:gd name="connsiteY1" fmla="*/ 673627 h 959318"/>
              <a:gd name="connsiteX2" fmla="*/ 3267075 w 3267075"/>
              <a:gd name="connsiteY2" fmla="*/ 959318 h 959318"/>
              <a:gd name="connsiteX3" fmla="*/ 0 w 3267075"/>
              <a:gd name="connsiteY3" fmla="*/ 959318 h 959318"/>
              <a:gd name="connsiteX4" fmla="*/ 851 w 3267075"/>
              <a:gd name="connsiteY4" fmla="*/ 0 h 959318"/>
              <a:gd name="connsiteX0" fmla="*/ 851 w 3267075"/>
              <a:gd name="connsiteY0" fmla="*/ 0 h 938418"/>
              <a:gd name="connsiteX1" fmla="*/ 3267075 w 3267075"/>
              <a:gd name="connsiteY1" fmla="*/ 652727 h 938418"/>
              <a:gd name="connsiteX2" fmla="*/ 3267075 w 3267075"/>
              <a:gd name="connsiteY2" fmla="*/ 938418 h 938418"/>
              <a:gd name="connsiteX3" fmla="*/ 0 w 3267075"/>
              <a:gd name="connsiteY3" fmla="*/ 938418 h 938418"/>
              <a:gd name="connsiteX4" fmla="*/ 851 w 3267075"/>
              <a:gd name="connsiteY4" fmla="*/ 0 h 938418"/>
              <a:gd name="connsiteX0" fmla="*/ 81 w 3267156"/>
              <a:gd name="connsiteY0" fmla="*/ 0 h 935433"/>
              <a:gd name="connsiteX1" fmla="*/ 3267156 w 3267156"/>
              <a:gd name="connsiteY1" fmla="*/ 649742 h 935433"/>
              <a:gd name="connsiteX2" fmla="*/ 3267156 w 3267156"/>
              <a:gd name="connsiteY2" fmla="*/ 935433 h 935433"/>
              <a:gd name="connsiteX3" fmla="*/ 81 w 3267156"/>
              <a:gd name="connsiteY3" fmla="*/ 935433 h 935433"/>
              <a:gd name="connsiteX4" fmla="*/ 81 w 3267156"/>
              <a:gd name="connsiteY4" fmla="*/ 0 h 935433"/>
              <a:gd name="connsiteX0" fmla="*/ 81 w 3267156"/>
              <a:gd name="connsiteY0" fmla="*/ 0 h 935433"/>
              <a:gd name="connsiteX1" fmla="*/ 3267156 w 3267156"/>
              <a:gd name="connsiteY1" fmla="*/ 747069 h 935433"/>
              <a:gd name="connsiteX2" fmla="*/ 3267156 w 3267156"/>
              <a:gd name="connsiteY2" fmla="*/ 935433 h 935433"/>
              <a:gd name="connsiteX3" fmla="*/ 81 w 3267156"/>
              <a:gd name="connsiteY3" fmla="*/ 935433 h 935433"/>
              <a:gd name="connsiteX4" fmla="*/ 81 w 3267156"/>
              <a:gd name="connsiteY4" fmla="*/ 0 h 935433"/>
              <a:gd name="connsiteX0" fmla="*/ 81 w 3267156"/>
              <a:gd name="connsiteY0" fmla="*/ 0 h 935433"/>
              <a:gd name="connsiteX1" fmla="*/ 3267156 w 3267156"/>
              <a:gd name="connsiteY1" fmla="*/ 763291 h 935433"/>
              <a:gd name="connsiteX2" fmla="*/ 3267156 w 3267156"/>
              <a:gd name="connsiteY2" fmla="*/ 935433 h 935433"/>
              <a:gd name="connsiteX3" fmla="*/ 81 w 3267156"/>
              <a:gd name="connsiteY3" fmla="*/ 935433 h 935433"/>
              <a:gd name="connsiteX4" fmla="*/ 81 w 3267156"/>
              <a:gd name="connsiteY4" fmla="*/ 0 h 9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156" h="935433">
                <a:moveTo>
                  <a:pt x="81" y="0"/>
                </a:moveTo>
                <a:lnTo>
                  <a:pt x="3267156" y="763291"/>
                </a:lnTo>
                <a:lnTo>
                  <a:pt x="3267156" y="935433"/>
                </a:lnTo>
                <a:lnTo>
                  <a:pt x="81" y="935433"/>
                </a:lnTo>
                <a:cubicBezTo>
                  <a:pt x="365" y="615660"/>
                  <a:pt x="-203" y="319773"/>
                  <a:pt x="81" y="0"/>
                </a:cubicBezTo>
                <a:close/>
              </a:path>
            </a:pathLst>
          </a:custGeom>
          <a:solidFill>
            <a:srgbClr val="183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8">
            <a:extLst>
              <a:ext uri="{FF2B5EF4-FFF2-40B4-BE49-F238E27FC236}">
                <a16:creationId xmlns:a16="http://schemas.microsoft.com/office/drawing/2014/main" id="{6F58A96B-A1FB-ACF0-F47C-BF245E2071EF}"/>
              </a:ext>
            </a:extLst>
          </p:cNvPr>
          <p:cNvSpPr txBox="1"/>
          <p:nvPr userDrawn="1"/>
        </p:nvSpPr>
        <p:spPr>
          <a:xfrm flipH="1">
            <a:off x="9849430" y="6395683"/>
            <a:ext cx="2489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Arial Narrow" panose="020B0606020202030204" pitchFamily="34" charset="0"/>
                <a:ea typeface="Malgun Gothic Semilight" panose="020B0502040204020203" pitchFamily="50" charset="-128"/>
                <a:cs typeface="Adobe Devanagari" panose="02040503050201020203" pitchFamily="18" charset="0"/>
              </a:rPr>
              <a:t>SOEI PATENT &amp; LAW FIRM</a:t>
            </a:r>
          </a:p>
        </p:txBody>
      </p:sp>
    </p:spTree>
    <p:extLst>
      <p:ext uri="{BB962C8B-B14F-4D97-AF65-F5344CB8AC3E}">
        <p14:creationId xmlns:p14="http://schemas.microsoft.com/office/powerpoint/2010/main" val="14872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20000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2400" b="1" kern="1200" dirty="0" smtClean="0">
          <a:solidFill>
            <a:srgbClr val="002060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300" kern="1200" smtClean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4759-6FE1-1690-1783-1BB2E9D52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ASEAN IPA Siem Reap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A12AE-1999-1BE0-D05C-90B81BB53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dirty="0"/>
              <a:t>Session 2: E-Commerce and IP Enforcement Strategies</a:t>
            </a:r>
          </a:p>
          <a:p>
            <a:endParaRPr lang="en-SG" dirty="0"/>
          </a:p>
          <a:p>
            <a:r>
              <a:rPr lang="en-SG" dirty="0"/>
              <a:t>Dan dougherty, </a:t>
            </a:r>
            <a:r>
              <a:rPr lang="en-SG" dirty="0" err="1"/>
              <a:t>david</a:t>
            </a:r>
            <a:r>
              <a:rPr lang="en-SG" dirty="0"/>
              <a:t> </a:t>
            </a:r>
            <a:r>
              <a:rPr lang="en-SG" dirty="0" err="1"/>
              <a:t>haskel</a:t>
            </a:r>
            <a:r>
              <a:rPr lang="en-SG" dirty="0"/>
              <a:t>, </a:t>
            </a:r>
            <a:r>
              <a:rPr lang="en-SG" dirty="0" err="1"/>
              <a:t>eddie</a:t>
            </a:r>
            <a:r>
              <a:rPr lang="en-SG" dirty="0"/>
              <a:t> </a:t>
            </a:r>
            <a:r>
              <a:rPr lang="en-SG" dirty="0" err="1"/>
              <a:t>wu</a:t>
            </a:r>
            <a:r>
              <a:rPr lang="en-SG" dirty="0"/>
              <a:t>, Tomoya Kurokawa (</a:t>
            </a:r>
            <a:r>
              <a:rPr lang="en-SG" dirty="0" err="1"/>
              <a:t>panelists</a:t>
            </a:r>
            <a:r>
              <a:rPr lang="en-SG" dirty="0"/>
              <a:t>)</a:t>
            </a:r>
          </a:p>
          <a:p>
            <a:r>
              <a:rPr lang="en-SG" dirty="0"/>
              <a:t>Soh Kar Liang (facilitator)</a:t>
            </a:r>
          </a:p>
        </p:txBody>
      </p:sp>
    </p:spTree>
    <p:extLst>
      <p:ext uri="{BB962C8B-B14F-4D97-AF65-F5344CB8AC3E}">
        <p14:creationId xmlns:p14="http://schemas.microsoft.com/office/powerpoint/2010/main" val="324015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D2CCCE-7A1C-7FCF-C729-B059E14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Platform RESPONSIBILITY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BC3F1-49EA-87B3-19A3-01AC723A7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6479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Responsibility of Internet Shopping Mall Operator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~Japanese IP High Court decision on February 14, 2012~</a:t>
            </a:r>
            <a:endParaRPr lang="ja-JP" altLang="ja-JP" sz="2000" dirty="0">
              <a:solidFill>
                <a:srgbClr val="18368E"/>
              </a:solidFill>
            </a:endParaRPr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11</a:t>
            </a:fld>
            <a:endParaRPr lang="en-US" altLang="ja-JP" dirty="0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F2E366D8-1B42-4FF0-B690-A931CED8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294" y="1981432"/>
            <a:ext cx="2393950" cy="67367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Plaintiff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18368E"/>
                </a:solidFill>
              </a:rPr>
              <a:t>Perfetti Van Melle</a:t>
            </a:r>
            <a:endParaRPr lang="en-US" altLang="ja-JP" sz="2400" dirty="0">
              <a:solidFill>
                <a:srgbClr val="18368E"/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70F159D1-88D6-41EE-8B7D-049725D3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884" y="3234852"/>
            <a:ext cx="2448272" cy="280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Registered mark: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8C338C5F-1590-42F2-AA85-21DF0B15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045" y="5023450"/>
            <a:ext cx="2393950" cy="71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Goods: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Headwear, bags, etc.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7B2B96F-5C96-4233-937B-D400A05D631B}"/>
              </a:ext>
            </a:extLst>
          </p:cNvPr>
          <p:cNvGrpSpPr/>
          <p:nvPr/>
        </p:nvGrpSpPr>
        <p:grpSpPr>
          <a:xfrm>
            <a:off x="4028187" y="2313846"/>
            <a:ext cx="2365136" cy="743178"/>
            <a:chOff x="2852728" y="1798094"/>
            <a:chExt cx="2365136" cy="743178"/>
          </a:xfrm>
        </p:grpSpPr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22087FC0-D8DC-4397-8DED-B558F39DF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2728" y="1798094"/>
              <a:ext cx="2365136" cy="1"/>
            </a:xfrm>
            <a:prstGeom prst="straightConnector1">
              <a:avLst/>
            </a:prstGeom>
            <a:ln w="10795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C6BA76BC-5045-4ED3-A517-444A6B3C9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729" y="1912286"/>
              <a:ext cx="2365135" cy="62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rgbClr val="FF0000"/>
                  </a:solidFill>
                </a:rPr>
                <a:t>Trademark Infringement</a:t>
              </a:r>
            </a:p>
          </p:txBody>
        </p:sp>
      </p:grpSp>
      <p:sp>
        <p:nvSpPr>
          <p:cNvPr id="26" name="Rectangle 35">
            <a:extLst>
              <a:ext uri="{FF2B5EF4-FFF2-40B4-BE49-F238E27FC236}">
                <a16:creationId xmlns:a16="http://schemas.microsoft.com/office/drawing/2014/main" id="{89FC392B-E48E-45AF-9AB4-C730CE523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267" y="1983681"/>
            <a:ext cx="2393950" cy="67367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Defendant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Rakuten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A8CF36-EBA7-41D0-8C0F-0B6622301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26" y="3663537"/>
            <a:ext cx="1042988" cy="1138238"/>
          </a:xfrm>
          <a:prstGeom prst="rect">
            <a:avLst/>
          </a:prstGeom>
        </p:spPr>
      </p:pic>
      <p:sp>
        <p:nvSpPr>
          <p:cNvPr id="20" name="Rectangle 35">
            <a:extLst>
              <a:ext uri="{FF2B5EF4-FFF2-40B4-BE49-F238E27FC236}">
                <a16:creationId xmlns:a16="http://schemas.microsoft.com/office/drawing/2014/main" id="{AB09E5A1-0675-4EC0-BC4E-74EAAC516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211" y="3400320"/>
            <a:ext cx="3263564" cy="355088"/>
          </a:xfrm>
          <a:prstGeom prst="rect">
            <a:avLst/>
          </a:prstGeom>
          <a:noFill/>
          <a:ln w="19050">
            <a:solidFill>
              <a:srgbClr val="18368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Internet shopping mall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0B15BBF-FDEC-41CA-B19E-63B018743F5A}"/>
              </a:ext>
            </a:extLst>
          </p:cNvPr>
          <p:cNvSpPr/>
          <p:nvPr/>
        </p:nvSpPr>
        <p:spPr>
          <a:xfrm>
            <a:off x="4998097" y="3280912"/>
            <a:ext cx="5285792" cy="2881374"/>
          </a:xfrm>
          <a:prstGeom prst="rect">
            <a:avLst/>
          </a:prstGeom>
          <a:noFill/>
          <a:ln w="38100">
            <a:solidFill>
              <a:srgbClr val="183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F6951B-A5EB-4486-B7C6-6C548410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3" y="2993925"/>
            <a:ext cx="1127760" cy="40386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5108413-B93E-43FD-8F78-1B03EB7C6E13}"/>
              </a:ext>
            </a:extLst>
          </p:cNvPr>
          <p:cNvGrpSpPr/>
          <p:nvPr/>
        </p:nvGrpSpPr>
        <p:grpSpPr>
          <a:xfrm>
            <a:off x="5150497" y="3979296"/>
            <a:ext cx="2086676" cy="1921725"/>
            <a:chOff x="3931297" y="3844593"/>
            <a:chExt cx="2086676" cy="1921725"/>
          </a:xfrm>
        </p:grpSpPr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3C309B05-BD7E-4DAE-A2B9-631E27411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297" y="3844593"/>
              <a:ext cx="1085165" cy="355088"/>
            </a:xfrm>
            <a:prstGeom prst="rect">
              <a:avLst/>
            </a:prstGeom>
            <a:noFill/>
            <a:ln w="19050">
              <a:solidFill>
                <a:srgbClr val="18368E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 dirty="0"/>
                <a:t>Shop A</a:t>
              </a:r>
              <a:endParaRPr lang="en-US" altLang="ja-JP" sz="2000" dirty="0">
                <a:solidFill>
                  <a:srgbClr val="0000FF"/>
                </a:solidFill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042E988-63A1-428F-A5F9-0874B6750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657" y="4401611"/>
              <a:ext cx="1821957" cy="1212849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5049F2A-78FB-45EC-9C1D-E0E0425989D5}"/>
                </a:ext>
              </a:extLst>
            </p:cNvPr>
            <p:cNvSpPr/>
            <p:nvPr/>
          </p:nvSpPr>
          <p:spPr>
            <a:xfrm>
              <a:off x="3931297" y="3854617"/>
              <a:ext cx="2086676" cy="1911701"/>
            </a:xfrm>
            <a:prstGeom prst="rect">
              <a:avLst/>
            </a:prstGeom>
            <a:noFill/>
            <a:ln w="38100">
              <a:solidFill>
                <a:srgbClr val="183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80D9BE-5B85-42D1-A318-AD8C50329A44}"/>
              </a:ext>
            </a:extLst>
          </p:cNvPr>
          <p:cNvGrpSpPr/>
          <p:nvPr/>
        </p:nvGrpSpPr>
        <p:grpSpPr>
          <a:xfrm>
            <a:off x="7460468" y="3979296"/>
            <a:ext cx="2086676" cy="1921725"/>
            <a:chOff x="6325247" y="3844593"/>
            <a:chExt cx="2086676" cy="192172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FB93AA4-52C6-4BC2-8611-9885174F3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185" y="4425930"/>
              <a:ext cx="1984801" cy="1269228"/>
            </a:xfrm>
            <a:prstGeom prst="rect">
              <a:avLst/>
            </a:prstGeom>
          </p:spPr>
        </p:pic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E70A74A2-4631-4DD4-AEB3-5184FA2FB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247" y="3844593"/>
              <a:ext cx="1085165" cy="355088"/>
            </a:xfrm>
            <a:prstGeom prst="rect">
              <a:avLst/>
            </a:prstGeom>
            <a:noFill/>
            <a:ln w="19050">
              <a:solidFill>
                <a:srgbClr val="18368E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 dirty="0"/>
                <a:t>Shop B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F4BB35B-6AB5-4FE4-B3C7-14550A9D3824}"/>
                </a:ext>
              </a:extLst>
            </p:cNvPr>
            <p:cNvSpPr/>
            <p:nvPr/>
          </p:nvSpPr>
          <p:spPr>
            <a:xfrm>
              <a:off x="6325247" y="3854617"/>
              <a:ext cx="2086676" cy="1911701"/>
            </a:xfrm>
            <a:prstGeom prst="rect">
              <a:avLst/>
            </a:prstGeom>
            <a:noFill/>
            <a:ln w="38100">
              <a:solidFill>
                <a:srgbClr val="183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8" name="Rectangle 35">
            <a:extLst>
              <a:ext uri="{FF2B5EF4-FFF2-40B4-BE49-F238E27FC236}">
                <a16:creationId xmlns:a16="http://schemas.microsoft.com/office/drawing/2014/main" id="{648AA386-9101-458E-8688-776638E6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247" y="4767625"/>
            <a:ext cx="702642" cy="355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" name="Rectangle 35">
            <a:extLst>
              <a:ext uri="{FF2B5EF4-FFF2-40B4-BE49-F238E27FC236}">
                <a16:creationId xmlns:a16="http://schemas.microsoft.com/office/drawing/2014/main" id="{ACA0D4E3-CE8E-48FA-8448-DD9FE593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048" y="1414177"/>
            <a:ext cx="3636336" cy="4038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Overview of the Case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5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Responsibility of Internet Shopping Mall Operator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~Japanese IP High Court decision on February 14, 2012~</a:t>
            </a:r>
            <a:endParaRPr lang="ja-JP" altLang="ja-JP" sz="2000" dirty="0">
              <a:solidFill>
                <a:srgbClr val="18368E"/>
              </a:solidFill>
            </a:endParaRPr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12</a:t>
            </a:fld>
            <a:endParaRPr lang="en-US" altLang="ja-JP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B78FB005-A35B-4FDC-9070-43ADA397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863" y="2418132"/>
            <a:ext cx="8375330" cy="34938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The Internet shopping mall operator is deemed to infringe a trademark right if the Internet shopping mall operator: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(1) provides the operating system, approves or rejects applications from store owners, and </a:t>
            </a:r>
            <a:r>
              <a:rPr lang="en-US" altLang="ja-JP" sz="2000" dirty="0">
                <a:solidFill>
                  <a:srgbClr val="FF0000"/>
                </a:solidFill>
              </a:rPr>
              <a:t>manages and controls</a:t>
            </a:r>
            <a:r>
              <a:rPr lang="en-US" altLang="ja-JP" sz="2000" dirty="0"/>
              <a:t> the suspension of services to store owners,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(2) </a:t>
            </a:r>
            <a:r>
              <a:rPr lang="en-US" altLang="ja-JP" sz="2000" dirty="0">
                <a:solidFill>
                  <a:srgbClr val="FF0000"/>
                </a:solidFill>
              </a:rPr>
              <a:t>receives benefits </a:t>
            </a:r>
            <a:r>
              <a:rPr lang="en-US" altLang="ja-JP" sz="2000" dirty="0"/>
              <a:t>from store owners, such as basic store opening fees and system usage fees,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(3) </a:t>
            </a:r>
            <a:r>
              <a:rPr lang="en-US" altLang="ja-JP" sz="2000" dirty="0">
                <a:solidFill>
                  <a:srgbClr val="FF0000"/>
                </a:solidFill>
              </a:rPr>
              <a:t>becomes aware of </a:t>
            </a:r>
            <a:r>
              <a:rPr lang="en-US" altLang="ja-JP" sz="2000" dirty="0"/>
              <a:t>or has reasonable grounds to believe that a store owner has </a:t>
            </a:r>
            <a:r>
              <a:rPr lang="en-US" altLang="ja-JP" sz="2000" dirty="0">
                <a:solidFill>
                  <a:srgbClr val="FF0000"/>
                </a:solidFill>
              </a:rPr>
              <a:t>infringed a trademark right</a:t>
            </a:r>
            <a:r>
              <a:rPr lang="en-US" altLang="ja-JP" sz="2000" dirty="0"/>
              <a:t>, and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(4) </a:t>
            </a:r>
            <a:r>
              <a:rPr lang="en-US" altLang="ja-JP" sz="2000" dirty="0">
                <a:solidFill>
                  <a:srgbClr val="FF0000"/>
                </a:solidFill>
              </a:rPr>
              <a:t>fails to remove </a:t>
            </a:r>
            <a:r>
              <a:rPr lang="en-US" altLang="ja-JP" sz="2000" dirty="0"/>
              <a:t>the infringing content from the web page </a:t>
            </a:r>
            <a:r>
              <a:rPr lang="en-US" altLang="ja-JP" sz="2000" dirty="0">
                <a:solidFill>
                  <a:srgbClr val="FF0000"/>
                </a:solidFill>
              </a:rPr>
              <a:t>within a reasonable period of time</a:t>
            </a:r>
            <a:r>
              <a:rPr lang="en-US" altLang="ja-JP" sz="2000" dirty="0"/>
              <a:t>.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E126F921-53C9-4BC3-907B-B54E7D9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863" y="1973268"/>
            <a:ext cx="3636336" cy="4038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Court Decision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2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Responsibility of Internet Shopping Mall Operator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~Japanese IP High Court decision on February 14, 2012~</a:t>
            </a:r>
            <a:endParaRPr lang="ja-JP" altLang="ja-JP" sz="2000" dirty="0">
              <a:solidFill>
                <a:srgbClr val="18368E"/>
              </a:solidFill>
            </a:endParaRPr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13</a:t>
            </a:fld>
            <a:endParaRPr lang="en-US" altLang="ja-JP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B78FB005-A35B-4FDC-9070-43ADA397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312" y="2840966"/>
            <a:ext cx="8375330" cy="23763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t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The defendant, Rakuten, </a:t>
            </a:r>
            <a:r>
              <a:rPr lang="en-US" altLang="ja-JP" sz="2400" dirty="0">
                <a:solidFill>
                  <a:srgbClr val="FF0000"/>
                </a:solidFill>
              </a:rPr>
              <a:t>removed</a:t>
            </a:r>
            <a:r>
              <a:rPr lang="en-US" altLang="ja-JP" sz="2400" dirty="0"/>
              <a:t> the infringing content from the web page </a:t>
            </a:r>
            <a:r>
              <a:rPr lang="en-US" altLang="ja-JP" sz="2400" dirty="0">
                <a:solidFill>
                  <a:srgbClr val="FF0000"/>
                </a:solidFill>
              </a:rPr>
              <a:t>within a reasonable period of 8 days</a:t>
            </a:r>
            <a:r>
              <a:rPr lang="en-US" altLang="ja-JP" sz="2400" dirty="0"/>
              <a:t> after it became aware of it.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12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Therefore, it </a:t>
            </a:r>
            <a:r>
              <a:rPr lang="en-US" altLang="ja-JP" sz="2400" dirty="0">
                <a:solidFill>
                  <a:srgbClr val="FF0000"/>
                </a:solidFill>
              </a:rPr>
              <a:t>cannot be said </a:t>
            </a:r>
            <a:r>
              <a:rPr lang="en-US" altLang="ja-JP" sz="2400" dirty="0"/>
              <a:t>that the defendant’s operation of the Internet shopping mall </a:t>
            </a:r>
            <a:r>
              <a:rPr lang="en-US" altLang="ja-JP" sz="2400" dirty="0">
                <a:solidFill>
                  <a:srgbClr val="FF0000"/>
                </a:solidFill>
              </a:rPr>
              <a:t>infringed</a:t>
            </a:r>
            <a:r>
              <a:rPr lang="en-US" altLang="ja-JP" sz="2400" dirty="0"/>
              <a:t> the plaintiff’s trademark right.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E126F921-53C9-4BC3-907B-B54E7D9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576" y="2159257"/>
            <a:ext cx="7814931" cy="4038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Court Decision -cont’d-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8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DD206-A9BF-88BC-AF9E-81B38F0A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others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A51C-2F3F-DD57-28C1-05434CE93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897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Unfair Competition Law Updates in Japan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Virtual Imitation Infringement</a:t>
            </a:r>
            <a:endParaRPr lang="ja-JP" altLang="ja-JP" sz="2000" dirty="0">
              <a:solidFill>
                <a:srgbClr val="18368E"/>
              </a:solidFill>
            </a:endParaRP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B4EFBCC0-1215-4072-9B25-EE915549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56" y="1784094"/>
            <a:ext cx="3258879" cy="403823"/>
          </a:xfrm>
          <a:prstGeom prst="rect">
            <a:avLst/>
          </a:prstGeom>
          <a:noFill/>
          <a:ln w="19050">
            <a:solidFill>
              <a:srgbClr val="18368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/>
              <a:t>On or after April 1, 2024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826260EB-979B-4F91-B477-FFCBB2C1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094" y="2129439"/>
            <a:ext cx="8542043" cy="9483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/>
              <a:t>Imitation of a configuration of another person’s goods is considered as unfair competition </a:t>
            </a:r>
            <a:r>
              <a:rPr lang="en-US" altLang="ja-JP" sz="1800" dirty="0">
                <a:solidFill>
                  <a:srgbClr val="FF0000"/>
                </a:solidFill>
              </a:rPr>
              <a:t>even in the digital space</a:t>
            </a:r>
            <a:r>
              <a:rPr lang="en-US" altLang="ja-JP" sz="1800" dirty="0"/>
              <a:t>, and injunctive relief and claims for damages can be exercised.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B38D998-3236-49F0-85B0-5BB775167437}"/>
              </a:ext>
            </a:extLst>
          </p:cNvPr>
          <p:cNvGrpSpPr/>
          <p:nvPr/>
        </p:nvGrpSpPr>
        <p:grpSpPr>
          <a:xfrm>
            <a:off x="1832178" y="4171699"/>
            <a:ext cx="7410893" cy="1090762"/>
            <a:chOff x="802758" y="4026326"/>
            <a:chExt cx="7410893" cy="1090762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FAE0483-34CC-40D2-BCF2-8E99AFCD0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758" y="4542468"/>
              <a:ext cx="7410893" cy="584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35">
              <a:extLst>
                <a:ext uri="{FF2B5EF4-FFF2-40B4-BE49-F238E27FC236}">
                  <a16:creationId xmlns:a16="http://schemas.microsoft.com/office/drawing/2014/main" id="{25739D9C-6128-4219-B151-8BEE1717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758" y="4026326"/>
              <a:ext cx="1841482" cy="40382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18368E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00" dirty="0"/>
                <a:t>Digital space</a:t>
              </a:r>
              <a:endParaRPr lang="en-US" altLang="ja-JP" sz="1600" dirty="0">
                <a:solidFill>
                  <a:srgbClr val="0000FF"/>
                </a:solidFill>
              </a:endParaRPr>
            </a:p>
          </p:txBody>
        </p:sp>
        <p:sp>
          <p:nvSpPr>
            <p:cNvPr id="15" name="Rectangle 35">
              <a:extLst>
                <a:ext uri="{FF2B5EF4-FFF2-40B4-BE49-F238E27FC236}">
                  <a16:creationId xmlns:a16="http://schemas.microsoft.com/office/drawing/2014/main" id="{C8D2E6F5-C0B8-447F-9D7A-1B9429390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758" y="4713265"/>
              <a:ext cx="1841482" cy="403823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rgbClr val="18368E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00" dirty="0"/>
                <a:t>Real space</a:t>
              </a:r>
              <a:endParaRPr lang="en-US" altLang="ja-JP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Rectangle 35">
            <a:extLst>
              <a:ext uri="{FF2B5EF4-FFF2-40B4-BE49-F238E27FC236}">
                <a16:creationId xmlns:a16="http://schemas.microsoft.com/office/drawing/2014/main" id="{0B6E4EEB-7AFF-4355-9160-5A4B2703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987" y="5718651"/>
            <a:ext cx="1316943" cy="563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Genuine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goods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B0532DDF-7397-4643-8310-4AD51C10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607" y="5718651"/>
            <a:ext cx="1639464" cy="563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Counterfeit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goods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7BDC45D5-86F7-45CF-8413-F3FF08FE6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079" y="3240123"/>
            <a:ext cx="1316943" cy="563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Genuine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goods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19" name="Rectangle 35">
            <a:extLst>
              <a:ext uri="{FF2B5EF4-FFF2-40B4-BE49-F238E27FC236}">
                <a16:creationId xmlns:a16="http://schemas.microsoft.com/office/drawing/2014/main" id="{9F12D244-4FF9-480A-9B77-6C1185A6B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699" y="3240123"/>
            <a:ext cx="1639464" cy="563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Counterfeit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/>
              <a:t>goods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05A8142-7BBB-4F76-A733-06CEB57168D5}"/>
              </a:ext>
            </a:extLst>
          </p:cNvPr>
          <p:cNvCxnSpPr/>
          <p:nvPr/>
        </p:nvCxnSpPr>
        <p:spPr>
          <a:xfrm>
            <a:off x="5973384" y="4019329"/>
            <a:ext cx="134208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6E3693F-1086-411E-8B24-2A365663B0E1}"/>
              </a:ext>
            </a:extLst>
          </p:cNvPr>
          <p:cNvCxnSpPr/>
          <p:nvPr/>
        </p:nvCxnSpPr>
        <p:spPr>
          <a:xfrm>
            <a:off x="5973384" y="5405105"/>
            <a:ext cx="134208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C737BD1-BBBB-4AFE-A214-EAB72843D25C}"/>
              </a:ext>
            </a:extLst>
          </p:cNvPr>
          <p:cNvCxnSpPr>
            <a:cxnSpLocks/>
          </p:cNvCxnSpPr>
          <p:nvPr/>
        </p:nvCxnSpPr>
        <p:spPr>
          <a:xfrm flipV="1">
            <a:off x="5973384" y="4171699"/>
            <a:ext cx="1342082" cy="10907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C59BDD3-5A45-40E6-B438-73F86251170B}"/>
              </a:ext>
            </a:extLst>
          </p:cNvPr>
          <p:cNvCxnSpPr>
            <a:cxnSpLocks/>
          </p:cNvCxnSpPr>
          <p:nvPr/>
        </p:nvCxnSpPr>
        <p:spPr>
          <a:xfrm>
            <a:off x="5973384" y="4171699"/>
            <a:ext cx="1342082" cy="10907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5">
            <a:extLst>
              <a:ext uri="{FF2B5EF4-FFF2-40B4-BE49-F238E27FC236}">
                <a16:creationId xmlns:a16="http://schemas.microsoft.com/office/drawing/2014/main" id="{97F683ED-0B70-46E4-A2D3-E27063C5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693" y="5557779"/>
            <a:ext cx="1639464" cy="563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FF0000"/>
                </a:solidFill>
              </a:rPr>
              <a:t>Unfair competition</a:t>
            </a:r>
          </a:p>
        </p:txBody>
      </p:sp>
      <p:sp>
        <p:nvSpPr>
          <p:cNvPr id="32" name="直方体 31">
            <a:extLst>
              <a:ext uri="{FF2B5EF4-FFF2-40B4-BE49-F238E27FC236}">
                <a16:creationId xmlns:a16="http://schemas.microsoft.com/office/drawing/2014/main" id="{89B040C6-AEE6-41A0-8B34-0975BA1A60E8}"/>
              </a:ext>
            </a:extLst>
          </p:cNvPr>
          <p:cNvSpPr/>
          <p:nvPr/>
        </p:nvSpPr>
        <p:spPr>
          <a:xfrm>
            <a:off x="4423726" y="3801363"/>
            <a:ext cx="760228" cy="7156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36" name="直方体 35">
            <a:extLst>
              <a:ext uri="{FF2B5EF4-FFF2-40B4-BE49-F238E27FC236}">
                <a16:creationId xmlns:a16="http://schemas.microsoft.com/office/drawing/2014/main" id="{E7FA27FC-69B6-4349-80B2-70FCCF4F3511}"/>
              </a:ext>
            </a:extLst>
          </p:cNvPr>
          <p:cNvSpPr/>
          <p:nvPr/>
        </p:nvSpPr>
        <p:spPr>
          <a:xfrm>
            <a:off x="4423726" y="4989389"/>
            <a:ext cx="760228" cy="715667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37" name="直方体 36">
            <a:extLst>
              <a:ext uri="{FF2B5EF4-FFF2-40B4-BE49-F238E27FC236}">
                <a16:creationId xmlns:a16="http://schemas.microsoft.com/office/drawing/2014/main" id="{12A9C953-DC9F-4D1B-B8E4-D0F12218CD13}"/>
              </a:ext>
            </a:extLst>
          </p:cNvPr>
          <p:cNvSpPr/>
          <p:nvPr/>
        </p:nvSpPr>
        <p:spPr>
          <a:xfrm>
            <a:off x="8063608" y="3801363"/>
            <a:ext cx="760228" cy="71566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38" name="直方体 37">
            <a:extLst>
              <a:ext uri="{FF2B5EF4-FFF2-40B4-BE49-F238E27FC236}">
                <a16:creationId xmlns:a16="http://schemas.microsoft.com/office/drawing/2014/main" id="{173441FD-8D2D-4252-ABF6-6EED060F5143}"/>
              </a:ext>
            </a:extLst>
          </p:cNvPr>
          <p:cNvSpPr/>
          <p:nvPr/>
        </p:nvSpPr>
        <p:spPr>
          <a:xfrm>
            <a:off x="8063608" y="4989389"/>
            <a:ext cx="760228" cy="715667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672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18BAB-B7A4-F85F-EAC1-06AB8DC4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SMALL </a:t>
            </a:r>
            <a:r>
              <a:rPr lang="en-SG" dirty="0" err="1"/>
              <a:t>vOLUMES</a:t>
            </a:r>
            <a:endParaRPr lang="en-S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05B28-38E0-F77D-5C32-04155346A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995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IPR</a:t>
            </a:r>
            <a:r>
              <a:rPr lang="zh-TW" altLang="en-US" sz="2400" dirty="0"/>
              <a:t> </a:t>
            </a:r>
            <a:r>
              <a:rPr lang="en-US" altLang="zh-TW" sz="2400" dirty="0"/>
              <a:t>Border Enforcement of Taiwan Customs</a:t>
            </a:r>
            <a:endParaRPr lang="zh-TW" altLang="en-US" sz="2400" dirty="0"/>
          </a:p>
        </p:txBody>
      </p:sp>
      <p:graphicFrame>
        <p:nvGraphicFramePr>
          <p:cNvPr id="8" name="圖表 7"/>
          <p:cNvGraphicFramePr>
            <a:graphicFrameLocks/>
          </p:cNvGraphicFramePr>
          <p:nvPr/>
        </p:nvGraphicFramePr>
        <p:xfrm>
          <a:off x="1418705" y="1733005"/>
          <a:ext cx="8429106" cy="462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37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Average Articles/Values Per Case</a:t>
            </a:r>
            <a:endParaRPr lang="zh-TW" altLang="en-US" sz="24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712422" y="1827541"/>
            <a:ext cx="8352493" cy="4420859"/>
            <a:chOff x="0" y="0"/>
            <a:chExt cx="5597484" cy="5588813"/>
          </a:xfrm>
        </p:grpSpPr>
        <p:graphicFrame>
          <p:nvGraphicFramePr>
            <p:cNvPr id="8" name="圖表 7"/>
            <p:cNvGraphicFramePr/>
            <p:nvPr/>
          </p:nvGraphicFramePr>
          <p:xfrm>
            <a:off x="0" y="0"/>
            <a:ext cx="5490060" cy="5588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文字方塊 5"/>
            <p:cNvSpPr txBox="1"/>
            <p:nvPr/>
          </p:nvSpPr>
          <p:spPr>
            <a:xfrm>
              <a:off x="820491" y="96464"/>
              <a:ext cx="1850745" cy="409651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b="1" dirty="0">
                  <a:solidFill>
                    <a:schemeClr val="tx1"/>
                  </a:solidFill>
                </a:rPr>
                <a:t>Average articles per case</a:t>
              </a:r>
              <a:endParaRPr lang="zh-TW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文字方塊 6"/>
            <p:cNvSpPr txBox="1"/>
            <p:nvPr/>
          </p:nvSpPr>
          <p:spPr>
            <a:xfrm>
              <a:off x="3254810" y="87782"/>
              <a:ext cx="2342674" cy="380059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defPPr>
                <a:defRPr lang="en-US"/>
              </a:defPPr>
              <a:lvl1pPr indent="0">
                <a:defRPr sz="1400" b="1">
                  <a:solidFill>
                    <a:schemeClr val="tx1"/>
                  </a:solidFill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en-US" altLang="zh-TW" dirty="0"/>
                <a:t>Average values per case (*k USD)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487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IPR Border Enforcement of Japan Customs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~Statistics on 2023~</a:t>
            </a:r>
            <a:endParaRPr lang="ja-JP" altLang="ja-JP" sz="2800" dirty="0">
              <a:solidFill>
                <a:srgbClr val="18368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CEF89C-2CBA-47E0-5633-6E6F2F8C9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5</a:t>
            </a:fld>
            <a:endParaRPr lang="en-US" altLang="ja-JP" dirty="0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C2E987DD-BC2D-4AFA-80CD-BB8493A8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139" y="5773140"/>
            <a:ext cx="7012173" cy="4038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*The above is taken from the Japan Customs website.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77CA-3072-4016-B9B3-6BE43364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89" y="1111729"/>
            <a:ext cx="5255373" cy="47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5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IPR Border Enforcement of Japan Customs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~Statistics on 2023~</a:t>
            </a:r>
            <a:endParaRPr lang="ja-JP" altLang="ja-JP" sz="2800" dirty="0">
              <a:solidFill>
                <a:srgbClr val="18368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BC3F-68F1-6964-E96A-311FDB2F0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6</a:t>
            </a:fld>
            <a:endParaRPr lang="en-US" altLang="ja-JP" dirty="0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C2E987DD-BC2D-4AFA-80CD-BB8493A8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912" y="5862833"/>
            <a:ext cx="7012173" cy="4038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*The above is taken from the Japan Customs website.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493962D-F1A9-48F9-B516-76DAAC06708F}"/>
              </a:ext>
            </a:extLst>
          </p:cNvPr>
          <p:cNvGrpSpPr/>
          <p:nvPr/>
        </p:nvGrpSpPr>
        <p:grpSpPr>
          <a:xfrm>
            <a:off x="2430425" y="1165266"/>
            <a:ext cx="7331149" cy="4724677"/>
            <a:chOff x="2184991" y="883997"/>
            <a:chExt cx="4900613" cy="431847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568FEE0-53D6-440C-9EA2-F57D633B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91" y="883997"/>
              <a:ext cx="4900613" cy="327183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73FEAC8-7742-4821-9002-86AF4F0FC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91" y="4111858"/>
              <a:ext cx="4900613" cy="109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3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IPR Border Enforcement of Japan Customs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~Statistics on 2023~</a:t>
            </a:r>
            <a:endParaRPr lang="ja-JP" altLang="ja-JP" sz="2800" dirty="0">
              <a:solidFill>
                <a:srgbClr val="18368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5BB83-D5BE-53DA-6CE7-1E349CFC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7</a:t>
            </a:fld>
            <a:endParaRPr lang="en-US" altLang="ja-JP" dirty="0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C2E987DD-BC2D-4AFA-80CD-BB8493A8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796" y="5606605"/>
            <a:ext cx="7012173" cy="4038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*The above is taken from the Japan Customs website.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F27A40-A50E-49E0-84A4-3D6973148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9" y="2063044"/>
            <a:ext cx="8335322" cy="26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5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1DAC19A-F835-4C28-8F7F-C23C108C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IPR Border Enforcement of Japan Customs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~Law amendments on 2022~</a:t>
            </a:r>
            <a:endParaRPr lang="ja-JP" altLang="ja-JP" sz="2800" dirty="0">
              <a:solidFill>
                <a:srgbClr val="18368E"/>
              </a:solidFill>
            </a:endParaRPr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8</a:t>
            </a:fld>
            <a:endParaRPr lang="en-US" altLang="ja-JP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B4EFBCC0-1215-4072-9B25-EE915549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516" y="1723697"/>
            <a:ext cx="3698912" cy="403823"/>
          </a:xfrm>
          <a:prstGeom prst="rect">
            <a:avLst/>
          </a:prstGeom>
          <a:noFill/>
          <a:ln w="19050">
            <a:solidFill>
              <a:srgbClr val="18368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/>
              <a:t>Before September 30, 2022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AD8D5878-51EB-4E5F-895B-4257B0CB0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516" y="4291349"/>
            <a:ext cx="3698912" cy="403823"/>
          </a:xfrm>
          <a:prstGeom prst="rect">
            <a:avLst/>
          </a:prstGeom>
          <a:noFill/>
          <a:ln w="19050">
            <a:solidFill>
              <a:srgbClr val="18368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/>
              <a:t>On or after October 1, 2022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81939CF1-9044-41E1-9FF2-055BB180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842" y="4602862"/>
            <a:ext cx="8542043" cy="1753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The bringing of counterfeit goods by overseas vendors into Japan commercially via postal mail, etc. is specified as an infringement</a:t>
            </a:r>
            <a:r>
              <a:rPr lang="en-US" altLang="ja-JP" sz="2000" dirty="0"/>
              <a:t> of trademark rights.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It prevents the inflow of counterfeit goods, including for private use, into Japan during the customs procedure.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826260EB-979B-4F91-B477-FFCBB2C1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842" y="2007977"/>
            <a:ext cx="8542043" cy="24721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There had been a sharp increase in cases where overseas vendors sell and send small amounts of counterfeit goods directly to individuals in Japan via postal mail, etc.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In such cases, </a:t>
            </a:r>
            <a:r>
              <a:rPr lang="en-US" altLang="ja-JP" sz="2000" dirty="0">
                <a:solidFill>
                  <a:srgbClr val="FF0000"/>
                </a:solidFill>
              </a:rPr>
              <a:t>if the importer claims during customs procedures that the goods are for “private use,” it had been difficult to confiscate them</a:t>
            </a:r>
            <a:r>
              <a:rPr lang="en-US" altLang="ja-JP" sz="2000" dirty="0"/>
              <a:t>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9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574A1D0-1D50-44F5-ACFA-B867AC2A3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18368E"/>
                </a:solidFill>
              </a:rPr>
              <a:t>IPR Border Enforcement of Japan Customs</a:t>
            </a:r>
            <a:br>
              <a:rPr lang="en-US" altLang="ja-JP" sz="2800" dirty="0">
                <a:solidFill>
                  <a:srgbClr val="18368E"/>
                </a:solidFill>
              </a:rPr>
            </a:br>
            <a:r>
              <a:rPr lang="en-US" altLang="ja-JP" sz="2000" dirty="0">
                <a:solidFill>
                  <a:srgbClr val="18368E"/>
                </a:solidFill>
              </a:rPr>
              <a:t>~Law amendments on 2022~</a:t>
            </a:r>
            <a:endParaRPr lang="ja-JP" altLang="ja-JP" sz="2800" dirty="0">
              <a:solidFill>
                <a:srgbClr val="18368E"/>
              </a:solidFill>
            </a:endParaRPr>
          </a:p>
        </p:txBody>
      </p:sp>
      <p:sp>
        <p:nvSpPr>
          <p:cNvPr id="4098" name="スライド番号プレースホルダー 3">
            <a:extLst>
              <a:ext uri="{FF2B5EF4-FFF2-40B4-BE49-F238E27FC236}">
                <a16:creationId xmlns:a16="http://schemas.microsoft.com/office/drawing/2014/main" id="{E8F2C5C3-2FEA-4C3D-84F4-3F1EC6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0416CC-1E12-473B-A09B-0FDD93CDF69F}" type="slidenum">
              <a:rPr lang="en-US" altLang="ja-JP"/>
              <a:pPr eaLnBrk="1" hangingPunct="1"/>
              <a:t>9</a:t>
            </a:fld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1BDD10-17B6-46A4-92C5-52BB55BCE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54" y="1756689"/>
            <a:ext cx="8857892" cy="4129837"/>
          </a:xfrm>
          <a:prstGeom prst="rect">
            <a:avLst/>
          </a:prstGeom>
        </p:spPr>
      </p:pic>
      <p:sp>
        <p:nvSpPr>
          <p:cNvPr id="10" name="Rectangle 35">
            <a:extLst>
              <a:ext uri="{FF2B5EF4-FFF2-40B4-BE49-F238E27FC236}">
                <a16:creationId xmlns:a16="http://schemas.microsoft.com/office/drawing/2014/main" id="{F5AA5DC7-5DB7-4B46-8C52-68B50C6C8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824" y="5952527"/>
            <a:ext cx="6686438" cy="4038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/>
              <a:t>*The diagram above is taken from the JPO website.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5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aipa 2023 topic 3</Template>
  <TotalTime>22</TotalTime>
  <Words>613</Words>
  <Application>Microsoft Office PowerPoint</Application>
  <PresentationFormat>Widescreen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Microsoft YaHei</vt:lpstr>
      <vt:lpstr>Aptos</vt:lpstr>
      <vt:lpstr>Arial</vt:lpstr>
      <vt:lpstr>Arial Narrow</vt:lpstr>
      <vt:lpstr>Calibri</vt:lpstr>
      <vt:lpstr>Calibri Light</vt:lpstr>
      <vt:lpstr>思源黑体旧字形 ExtraLight</vt:lpstr>
      <vt:lpstr>Celestial</vt:lpstr>
      <vt:lpstr>Office 佈景主題</vt:lpstr>
      <vt:lpstr>ASEAN IPA Siem Reap 2025</vt:lpstr>
      <vt:lpstr>SMALL vOLUMES</vt:lpstr>
      <vt:lpstr>IPR Border Enforcement of Taiwan Customs</vt:lpstr>
      <vt:lpstr>Average Articles/Values Per Case</vt:lpstr>
      <vt:lpstr>IPR Border Enforcement of Japan Customs ~Statistics on 2023~</vt:lpstr>
      <vt:lpstr>IPR Border Enforcement of Japan Customs ~Statistics on 2023~</vt:lpstr>
      <vt:lpstr>IPR Border Enforcement of Japan Customs ~Statistics on 2023~</vt:lpstr>
      <vt:lpstr>IPR Border Enforcement of Japan Customs ~Law amendments on 2022~</vt:lpstr>
      <vt:lpstr>IPR Border Enforcement of Japan Customs ~Law amendments on 2022~</vt:lpstr>
      <vt:lpstr>Platform RESPONSIBILITY</vt:lpstr>
      <vt:lpstr>Responsibility of Internet Shopping Mall Operator ~Japanese IP High Court decision on February 14, 2012~</vt:lpstr>
      <vt:lpstr>Responsibility of Internet Shopping Mall Operator ~Japanese IP High Court decision on February 14, 2012~</vt:lpstr>
      <vt:lpstr>Responsibility of Internet Shopping Mall Operator ~Japanese IP High Court decision on February 14, 2012~</vt:lpstr>
      <vt:lpstr>others</vt:lpstr>
      <vt:lpstr>Unfair Competition Law Updates in Japan Virtual Imitation Infringement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 Liang Soh</dc:creator>
  <cp:lastModifiedBy>HBS LAW</cp:lastModifiedBy>
  <cp:revision>2</cp:revision>
  <dcterms:created xsi:type="dcterms:W3CDTF">2025-02-14T03:33:02Z</dcterms:created>
  <dcterms:modified xsi:type="dcterms:W3CDTF">2025-02-17T08:09:09Z</dcterms:modified>
</cp:coreProperties>
</file>